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3" r:id="rId3"/>
    <p:sldId id="258" r:id="rId4"/>
    <p:sldId id="259" r:id="rId5"/>
    <p:sldId id="260" r:id="rId6"/>
    <p:sldId id="285" r:id="rId7"/>
    <p:sldId id="286" r:id="rId8"/>
    <p:sldId id="289" r:id="rId9"/>
    <p:sldId id="288" r:id="rId10"/>
    <p:sldId id="290" r:id="rId11"/>
    <p:sldId id="291" r:id="rId12"/>
    <p:sldId id="292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94" r:id="rId22"/>
    <p:sldId id="274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88" autoAdjust="0"/>
  </p:normalViewPr>
  <p:slideViewPr>
    <p:cSldViewPr>
      <p:cViewPr>
        <p:scale>
          <a:sx n="106" d="100"/>
          <a:sy n="106" d="100"/>
        </p:scale>
        <p:origin x="-92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97D75-A42D-4A1F-9650-6A9D61D743F1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32A48-E0A6-4E7A-9CD2-2C3A857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3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61C19A-90A8-4F40-82C4-7E7AA8C89F17}" type="slidenum">
              <a:rPr lang="de-DE" smtClean="0"/>
              <a:pPr/>
              <a:t>13</a:t>
            </a:fld>
            <a:endParaRPr lang="de-DE" smtClean="0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87133" y="8689611"/>
            <a:ext cx="2970868" cy="45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19" tIns="47413" rIns="94819" bIns="47413" anchor="b"/>
          <a:lstStyle/>
          <a:p>
            <a:pPr algn="r" defTabSz="947151"/>
            <a:fld id="{7679881F-B8BC-485D-8BB8-2346F825CF68}" type="slidenum">
              <a:rPr lang="en-GB" sz="1300"/>
              <a:pPr algn="r" defTabSz="947151"/>
              <a:t>13</a:t>
            </a:fld>
            <a:endParaRPr lang="en-GB" sz="1300" dirty="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</p:spPr>
        <p:txBody>
          <a:bodyPr lIns="94819" tIns="47413" rIns="94819" bIns="47413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D074F-5965-42FD-AC31-91C97849335E}" type="slidenum">
              <a:rPr lang="de-DE" smtClean="0"/>
              <a:pPr/>
              <a:t>24</a:t>
            </a:fld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A6469F-0198-44B0-89AD-20F66D139FDF}" type="slidenum">
              <a:rPr lang="de-DE" smtClean="0"/>
              <a:pPr/>
              <a:t>25</a:t>
            </a:fld>
            <a:endParaRPr 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92500" lnSpcReduction="20000"/>
          </a:bodyPr>
          <a:lstStyle/>
          <a:p>
            <a:endParaRPr lang="en-US" sz="1800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698CA7-633F-4EE2-A224-C28C055958D2}" type="slidenum">
              <a:rPr lang="de-DE" smtClean="0"/>
              <a:pPr/>
              <a:t>26</a:t>
            </a:fld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B0E0B3-B812-4FC3-9B77-1613021B6615}" type="slidenum">
              <a:rPr lang="de-DE" smtClean="0"/>
              <a:pPr/>
              <a:t>27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7A96BB-8064-4D1D-9663-5176B751C756}" type="slidenum">
              <a:rPr lang="de-DE" smtClean="0"/>
              <a:pPr/>
              <a:t>28</a:t>
            </a:fld>
            <a:endParaRPr lang="de-DE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Very large volumes are moved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DD6FFB-DB23-4FCB-B1FD-2B1B846E7A04}" type="slidenum">
              <a:rPr lang="de-DE" smtClean="0"/>
              <a:pPr/>
              <a:t>14</a:t>
            </a:fld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68CF02-5968-429A-9B29-3CA71A62FC7B}" type="slidenum">
              <a:rPr lang="de-DE" smtClean="0"/>
              <a:pPr/>
              <a:t>15</a:t>
            </a:fld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sz="1800" dirty="0"/>
              <a:t>	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9CEB7-BA8A-4394-B27E-E04D559419B1}" type="slidenum">
              <a:rPr lang="de-DE" smtClean="0"/>
              <a:pPr/>
              <a:t>16</a:t>
            </a:fld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800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13C0DE-7A30-4A4B-91A6-C283103390C7}" type="slidenum">
              <a:rPr lang="de-DE" smtClean="0"/>
              <a:pPr/>
              <a:t>17</a:t>
            </a:fld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800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BAB257-C583-4D18-940D-19EACD8561D9}" type="slidenum">
              <a:rPr lang="de-DE" smtClean="0"/>
              <a:pPr/>
              <a:t>18</a:t>
            </a:fld>
            <a:endParaRPr 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62500" lnSpcReduction="20000"/>
          </a:bodyPr>
          <a:lstStyle/>
          <a:p>
            <a:endParaRPr lang="en-US" sz="1800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4886BB-9B8E-4F79-900E-43686B6A9C65}" type="slidenum">
              <a:rPr lang="de-DE" smtClean="0"/>
              <a:pPr/>
              <a:t>19</a:t>
            </a:fld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29057" indent="-280406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21626" indent="-224325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70276" indent="-224325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18927" indent="-224325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4573E5B-8B72-4B2C-9892-3944563923F5}" type="slidenum">
              <a:rPr lang="de-DE" sz="1200"/>
              <a:pPr eaLnBrk="1" hangingPunct="1"/>
              <a:t>21</a:t>
            </a:fld>
            <a:endParaRPr lang="de-DE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1F3C29-2EA7-4A00-8394-0B95AF8ADFC4}" type="slidenum">
              <a:rPr lang="de-DE" smtClean="0"/>
              <a:pPr/>
              <a:t>22</a:t>
            </a:fld>
            <a:endParaRPr lang="de-DE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0DF0-A898-41C1-9715-0EBB9528C325}" type="datetimeFigureOut">
              <a:rPr lang="en-US" smtClean="0"/>
              <a:t>12/10/2012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5A391-A803-4430-AB1F-9593531205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 of Supply Chains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1: Defining the Freight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Freight </a:t>
            </a:r>
            <a:r>
              <a:rPr lang="en-US" u="sng" dirty="0" smtClean="0"/>
              <a:t>Traffic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Truck</a:t>
            </a:r>
          </a:p>
          <a:p>
            <a:pPr lvl="1"/>
            <a:r>
              <a:rPr lang="en-US" dirty="0" smtClean="0"/>
              <a:t>Fixed location counts (WIM stations)</a:t>
            </a:r>
          </a:p>
          <a:p>
            <a:r>
              <a:rPr lang="en-US" dirty="0" smtClean="0"/>
              <a:t>Rail</a:t>
            </a:r>
          </a:p>
          <a:p>
            <a:pPr lvl="1"/>
            <a:r>
              <a:rPr lang="en-US" dirty="0" smtClean="0"/>
              <a:t>Waybill sample restricted access</a:t>
            </a:r>
          </a:p>
          <a:p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Flight data available from FAA</a:t>
            </a:r>
          </a:p>
          <a:p>
            <a:pPr lvl="1"/>
            <a:r>
              <a:rPr lang="en-US" dirty="0" smtClean="0"/>
              <a:t>Very limited commodity data</a:t>
            </a:r>
          </a:p>
          <a:p>
            <a:r>
              <a:rPr lang="en-US" dirty="0" smtClean="0"/>
              <a:t>Water</a:t>
            </a:r>
          </a:p>
          <a:p>
            <a:pPr lvl="1"/>
            <a:r>
              <a:rPr lang="en-US" dirty="0" smtClean="0"/>
              <a:t>Army Corps substantial volume data</a:t>
            </a:r>
          </a:p>
          <a:p>
            <a:r>
              <a:rPr lang="en-US" dirty="0" smtClean="0"/>
              <a:t>General lack of knowledge about what is IN the vehicles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Commodity Flow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Commodity Flow Survey (BTS)</a:t>
            </a:r>
          </a:p>
          <a:p>
            <a:pPr lvl="1"/>
            <a:r>
              <a:rPr lang="en-US" dirty="0" smtClean="0"/>
              <a:t>Freight Analysis Framework</a:t>
            </a:r>
          </a:p>
          <a:p>
            <a:r>
              <a:rPr lang="en-US" dirty="0" smtClean="0"/>
              <a:t>Import and Export control at ports and borders</a:t>
            </a:r>
          </a:p>
          <a:p>
            <a:pPr lvl="1"/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Weight</a:t>
            </a:r>
          </a:p>
          <a:p>
            <a:r>
              <a:rPr lang="en-US" dirty="0" smtClean="0"/>
              <a:t>Vehicle counts must be estimated</a:t>
            </a:r>
          </a:p>
          <a:p>
            <a:pPr lvl="1"/>
            <a:r>
              <a:rPr lang="en-US" dirty="0" smtClean="0"/>
              <a:t>Typically misses intermediate locations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pPr lvl="1"/>
            <a:r>
              <a:rPr lang="en-US" dirty="0" smtClean="0"/>
              <a:t>Very difficult to build up the system from individual firms or commodities</a:t>
            </a:r>
          </a:p>
          <a:p>
            <a:r>
              <a:rPr lang="en-US" dirty="0" smtClean="0"/>
              <a:t>Required data submission</a:t>
            </a:r>
          </a:p>
          <a:p>
            <a:pPr lvl="1"/>
            <a:r>
              <a:rPr lang="en-US" dirty="0" smtClean="0"/>
              <a:t>Mile taxes in Ontario and Oregon</a:t>
            </a:r>
          </a:p>
          <a:p>
            <a:r>
              <a:rPr lang="en-US" dirty="0" smtClean="0"/>
              <a:t>Refining commodity flow data at a regional level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863600" y="609600"/>
            <a:ext cx="8021638" cy="3505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Example of Investigating Current </a:t>
            </a:r>
            <a:br>
              <a:rPr lang="en-US" sz="4000" dirty="0" smtClean="0"/>
            </a:br>
            <a:r>
              <a:rPr lang="en-US" sz="4000" dirty="0" smtClean="0"/>
              <a:t>Supply Chain Issues</a:t>
            </a:r>
            <a:br>
              <a:rPr lang="en-US" sz="40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3000" dirty="0" smtClean="0"/>
              <a:t>Estimating Freight Flows in WA State:  </a:t>
            </a:r>
            <a:br>
              <a:rPr lang="en-US" sz="3000" dirty="0" smtClean="0"/>
            </a:br>
            <a:r>
              <a:rPr lang="en-US" sz="3000" dirty="0" smtClean="0"/>
              <a:t>Case studies in data-poor and data-rich environments</a:t>
            </a:r>
            <a:endParaRPr lang="de-DE" sz="3000" dirty="0" smtClean="0"/>
          </a:p>
        </p:txBody>
      </p:sp>
      <p:sp>
        <p:nvSpPr>
          <p:cNvPr id="4099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18125"/>
            <a:ext cx="7510463" cy="1006475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Work by: Anne </a:t>
            </a:r>
            <a:r>
              <a:rPr lang="en-US" sz="2400" dirty="0" err="1" smtClean="0"/>
              <a:t>Goodchild</a:t>
            </a:r>
            <a:r>
              <a:rPr lang="en-US" sz="2400" dirty="0" smtClean="0"/>
              <a:t>, Derik </a:t>
            </a:r>
            <a:r>
              <a:rPr lang="en-US" sz="2400" dirty="0" err="1" smtClean="0"/>
              <a:t>Andreoli</a:t>
            </a:r>
            <a:r>
              <a:rPr lang="en-US" sz="2400" dirty="0" smtClean="0"/>
              <a:t>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Eric Jessup, and Sunny Rose</a:t>
            </a:r>
            <a:endParaRPr lang="en-US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Research Problem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95275" y="1489074"/>
            <a:ext cx="8718550" cy="4911725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 Freight supports regional economies</a:t>
            </a:r>
          </a:p>
          <a:p>
            <a:pPr>
              <a:spcAft>
                <a:spcPts val="1800"/>
              </a:spcAft>
            </a:pPr>
            <a:r>
              <a:rPr lang="en-US" sz="2800" dirty="0" smtClean="0"/>
              <a:t> Desire to justify investments targeting freight</a:t>
            </a:r>
          </a:p>
          <a:p>
            <a:pPr>
              <a:spcAft>
                <a:spcPts val="1800"/>
              </a:spcAft>
            </a:pPr>
            <a:r>
              <a:rPr lang="en-US" sz="2800" dirty="0" smtClean="0"/>
              <a:t> Evaluate the impacts of network changes</a:t>
            </a:r>
          </a:p>
          <a:p>
            <a:pPr lvl="1">
              <a:spcAft>
                <a:spcPts val="1800"/>
              </a:spcAft>
            </a:pPr>
            <a:r>
              <a:rPr lang="en-US" sz="2600" dirty="0" smtClean="0"/>
              <a:t>Vulnerability to disruptions</a:t>
            </a:r>
          </a:p>
          <a:p>
            <a:pPr lvl="1">
              <a:spcAft>
                <a:spcPts val="1800"/>
              </a:spcAft>
            </a:pPr>
            <a:r>
              <a:rPr lang="en-US" sz="2600" dirty="0" smtClean="0"/>
              <a:t>Improvements and infrastructure needs</a:t>
            </a:r>
          </a:p>
          <a:p>
            <a:pPr lvl="1">
              <a:spcAft>
                <a:spcPts val="1800"/>
              </a:spcAft>
            </a:pPr>
            <a:r>
              <a:rPr lang="en-US" sz="2400" dirty="0"/>
              <a:t>quantify the value of improvements</a:t>
            </a:r>
          </a:p>
          <a:p>
            <a:pPr>
              <a:spcAft>
                <a:spcPts val="1800"/>
              </a:spcAft>
            </a:pPr>
            <a:r>
              <a:rPr lang="en-US" sz="2800" dirty="0" smtClean="0"/>
              <a:t> Limited by available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of Freight Modeling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95275" y="1489074"/>
            <a:ext cx="8718550" cy="5064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 Currently two primary modeling sources:</a:t>
            </a:r>
          </a:p>
          <a:p>
            <a:pPr lvl="1">
              <a:spcAft>
                <a:spcPts val="1800"/>
              </a:spcAft>
            </a:pPr>
            <a:r>
              <a:rPr lang="en-US" sz="2400" dirty="0" smtClean="0"/>
              <a:t>Commodity flow data</a:t>
            </a:r>
          </a:p>
          <a:p>
            <a:pPr lvl="1">
              <a:spcAft>
                <a:spcPts val="1800"/>
              </a:spcAft>
            </a:pPr>
            <a:r>
              <a:rPr lang="en-US" sz="2400" dirty="0" smtClean="0"/>
              <a:t>Gross vehicle volumes</a:t>
            </a:r>
          </a:p>
          <a:p>
            <a:pPr lvl="1">
              <a:spcAft>
                <a:spcPts val="1800"/>
              </a:spcAft>
            </a:pPr>
            <a:r>
              <a:rPr lang="en-US" sz="2400" dirty="0" smtClean="0"/>
              <a:t>Assume industries use infrastructure in the same way</a:t>
            </a:r>
          </a:p>
          <a:p>
            <a:pPr>
              <a:spcAft>
                <a:spcPts val="1800"/>
              </a:spcAft>
            </a:pPr>
            <a:r>
              <a:rPr lang="en-US" sz="2800" dirty="0" smtClean="0"/>
              <a:t> Existing methods are too coarse for needed analysis</a:t>
            </a:r>
          </a:p>
          <a:p>
            <a:pPr lvl="1">
              <a:spcAft>
                <a:spcPts val="1800"/>
              </a:spcAft>
            </a:pPr>
            <a:r>
              <a:rPr lang="en-US" sz="2400" dirty="0" smtClean="0"/>
              <a:t>Commodity flow data spatially aggregate</a:t>
            </a:r>
          </a:p>
          <a:p>
            <a:pPr lvl="1">
              <a:spcAft>
                <a:spcPts val="1800"/>
              </a:spcAft>
            </a:pPr>
            <a:r>
              <a:rPr lang="en-US" sz="2400" dirty="0" smtClean="0"/>
              <a:t>Vehicle estimates are categorically aggregate</a:t>
            </a:r>
          </a:p>
          <a:p>
            <a:r>
              <a:rPr lang="en-US" sz="2800" dirty="0"/>
              <a:t>Basic problem in freight </a:t>
            </a:r>
            <a:r>
              <a:rPr lang="en-US" sz="2800" dirty="0" smtClean="0"/>
              <a:t>modeling</a:t>
            </a:r>
            <a:endParaRPr lang="en-US" sz="2800" dirty="0"/>
          </a:p>
          <a:p>
            <a:pPr lvl="1">
              <a:spcAft>
                <a:spcPts val="1800"/>
              </a:spcAft>
            </a:pPr>
            <a:r>
              <a:rPr lang="en-US" sz="2400" dirty="0"/>
              <a:t>Lack of quality disaggregate commodity flow data </a:t>
            </a:r>
          </a:p>
          <a:p>
            <a:pPr>
              <a:spcAft>
                <a:spcPts val="1800"/>
              </a:spcAft>
            </a:pPr>
            <a:endParaRPr lang="en-US" dirty="0" smtClean="0"/>
          </a:p>
          <a:p>
            <a:pPr>
              <a:spcAft>
                <a:spcPts val="1800"/>
              </a:spcAft>
              <a:buFont typeface="Wingdings" pitchFamily="2" charset="2"/>
              <a:buNone/>
            </a:pPr>
            <a:endParaRPr lang="en-US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Scope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800"/>
              </a:spcAft>
            </a:pPr>
            <a:r>
              <a:rPr lang="en-US" sz="2400" dirty="0" smtClean="0"/>
              <a:t> Improve the representation of freight movement in statewide modeling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 Work within existing data constraints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Develop and implement a methodology to estimate industry-specific, corridor-level truck trips 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 Study Washington State due to the frequent disruptions to key freight corridors</a:t>
            </a:r>
          </a:p>
          <a:p>
            <a:pPr lvl="1">
              <a:spcAft>
                <a:spcPts val="1800"/>
              </a:spcAft>
            </a:pPr>
            <a:r>
              <a:rPr lang="en-US" sz="2000" dirty="0" smtClean="0"/>
              <a:t>I-5 (flooding)</a:t>
            </a:r>
          </a:p>
          <a:p>
            <a:pPr lvl="1">
              <a:spcAft>
                <a:spcPts val="1800"/>
              </a:spcAft>
            </a:pPr>
            <a:r>
              <a:rPr lang="en-US" sz="2000" dirty="0" smtClean="0"/>
              <a:t>I-90 (avalanche)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4826675"/>
            <a:ext cx="502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Snoqualmie </a:t>
            </a:r>
            <a:r>
              <a:rPr lang="en-US" dirty="0"/>
              <a:t>Pass closed ~370 hours </a:t>
            </a:r>
            <a:r>
              <a:rPr lang="en-US" dirty="0" smtClean="0"/>
              <a:t>in 2007-2008 </a:t>
            </a:r>
            <a:r>
              <a:rPr lang="en-US" dirty="0"/>
              <a:t>winter </a:t>
            </a:r>
            <a:r>
              <a:rPr lang="en-US" dirty="0" smtClean="0"/>
              <a:t>season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Snow Affects </a:t>
            </a:r>
            <a:r>
              <a:rPr lang="en-US" dirty="0"/>
              <a:t>I-90 (and 2 &amp; 12</a:t>
            </a:r>
            <a:r>
              <a:rPr lang="en-US" dirty="0" smtClean="0"/>
              <a:t>); Highway </a:t>
            </a:r>
            <a:r>
              <a:rPr lang="en-US" dirty="0"/>
              <a:t>410 and Highway 20 are closed seasonally every winter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Longest </a:t>
            </a:r>
            <a:r>
              <a:rPr lang="en-US" dirty="0"/>
              <a:t>closures are 3-5 days long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way to turn around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Washington State Topography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1069975"/>
            <a:ext cx="727075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5849938" y="5324475"/>
            <a:ext cx="2176462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200"/>
              <a:t>Map courtesy of geology.com</a:t>
            </a:r>
          </a:p>
        </p:txBody>
      </p:sp>
      <p:sp>
        <p:nvSpPr>
          <p:cNvPr id="8197" name="Freeform 16"/>
          <p:cNvSpPr>
            <a:spLocks/>
          </p:cNvSpPr>
          <p:nvPr/>
        </p:nvSpPr>
        <p:spPr bwMode="auto">
          <a:xfrm>
            <a:off x="666750" y="4956175"/>
            <a:ext cx="1828800" cy="1049338"/>
          </a:xfrm>
          <a:custGeom>
            <a:avLst/>
            <a:gdLst>
              <a:gd name="T0" fmla="*/ 1824526 w 1791170"/>
              <a:gd name="T1" fmla="*/ 180167 h 1049867"/>
              <a:gd name="T2" fmla="*/ 1965204 w 1791170"/>
              <a:gd name="T3" fmla="*/ 292771 h 1049867"/>
              <a:gd name="T4" fmla="*/ 2029146 w 1791170"/>
              <a:gd name="T5" fmla="*/ 1047225 h 1049867"/>
              <a:gd name="T6" fmla="*/ 59681 w 1791170"/>
              <a:gd name="T7" fmla="*/ 1013442 h 1049867"/>
              <a:gd name="T8" fmla="*/ 8525 w 1791170"/>
              <a:gd name="T9" fmla="*/ 0 h 1049867"/>
              <a:gd name="T10" fmla="*/ 1824526 w 1791170"/>
              <a:gd name="T11" fmla="*/ 180167 h 10498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91170"/>
              <a:gd name="T19" fmla="*/ 0 h 1049867"/>
              <a:gd name="T20" fmla="*/ 1791170 w 1791170"/>
              <a:gd name="T21" fmla="*/ 1049867 h 10498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91170" h="1049867">
                <a:moveTo>
                  <a:pt x="1610548" y="180622"/>
                </a:moveTo>
                <a:lnTo>
                  <a:pt x="1734726" y="293511"/>
                </a:lnTo>
                <a:lnTo>
                  <a:pt x="1791170" y="1049867"/>
                </a:lnTo>
                <a:lnTo>
                  <a:pt x="52681" y="1016000"/>
                </a:lnTo>
                <a:cubicBezTo>
                  <a:pt x="37629" y="677333"/>
                  <a:pt x="0" y="598311"/>
                  <a:pt x="7526" y="0"/>
                </a:cubicBezTo>
                <a:lnTo>
                  <a:pt x="1610548" y="1806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91733" y="2799644"/>
            <a:ext cx="1216230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SEATTLE</a:t>
            </a:r>
          </a:p>
        </p:txBody>
      </p:sp>
      <p:sp>
        <p:nvSpPr>
          <p:cNvPr id="8201" name="Oval 18"/>
          <p:cNvSpPr>
            <a:spLocks noChangeArrowheads="1"/>
          </p:cNvSpPr>
          <p:nvPr/>
        </p:nvSpPr>
        <p:spPr bwMode="auto">
          <a:xfrm>
            <a:off x="2822575" y="2878138"/>
            <a:ext cx="247650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202" name="Oval 19"/>
          <p:cNvSpPr>
            <a:spLocks noChangeArrowheads="1"/>
          </p:cNvSpPr>
          <p:nvPr/>
        </p:nvSpPr>
        <p:spPr bwMode="auto">
          <a:xfrm>
            <a:off x="4476750" y="4260850"/>
            <a:ext cx="247650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203" name="Oval 20"/>
          <p:cNvSpPr>
            <a:spLocks noChangeArrowheads="1"/>
          </p:cNvSpPr>
          <p:nvPr/>
        </p:nvSpPr>
        <p:spPr bwMode="auto">
          <a:xfrm>
            <a:off x="2533650" y="5468938"/>
            <a:ext cx="249238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204" name="Oval 21"/>
          <p:cNvSpPr>
            <a:spLocks noChangeArrowheads="1"/>
          </p:cNvSpPr>
          <p:nvPr/>
        </p:nvSpPr>
        <p:spPr bwMode="auto">
          <a:xfrm>
            <a:off x="7264400" y="2873375"/>
            <a:ext cx="247650" cy="2587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12756" y="2827866"/>
            <a:ext cx="1334661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SPOKANE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1334" y="4255911"/>
            <a:ext cx="1043106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YAKIMA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1423" y="3166534"/>
            <a:ext cx="2546531" cy="344710"/>
          </a:xfrm>
          <a:prstGeom prst="rect">
            <a:avLst/>
          </a:prstGeom>
          <a:solidFill>
            <a:schemeClr val="bg1">
              <a:alpha val="23000"/>
            </a:schemeClr>
          </a:solidFill>
          <a:effectLst/>
          <a:scene3d>
            <a:camera prst="orthographicFront">
              <a:rot lat="0" lon="0" rev="4680000"/>
            </a:camera>
            <a:lightRig rig="threePt" dir="t"/>
          </a:scene3d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>
                <a:latin typeface="Arial Rounded MT Bold" pitchFamily="34" charset="0"/>
              </a:rPr>
              <a:t>CASCADES RANGE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5864" y="5288845"/>
            <a:ext cx="1701941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VANCOUVER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21143" t="40228" r="33144" b="10971"/>
          <a:stretch>
            <a:fillRect/>
          </a:stretch>
        </p:blipFill>
        <p:spPr bwMode="auto">
          <a:xfrm>
            <a:off x="463550" y="866775"/>
            <a:ext cx="7742238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Washington State Infrastructure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1733" y="2799644"/>
            <a:ext cx="1216230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SEATTLE</a:t>
            </a:r>
          </a:p>
        </p:txBody>
      </p:sp>
      <p:sp>
        <p:nvSpPr>
          <p:cNvPr id="9224" name="Oval 11"/>
          <p:cNvSpPr>
            <a:spLocks noChangeArrowheads="1"/>
          </p:cNvSpPr>
          <p:nvPr/>
        </p:nvSpPr>
        <p:spPr bwMode="auto">
          <a:xfrm>
            <a:off x="2822575" y="2878138"/>
            <a:ext cx="247650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225" name="Oval 12"/>
          <p:cNvSpPr>
            <a:spLocks noChangeArrowheads="1"/>
          </p:cNvSpPr>
          <p:nvPr/>
        </p:nvSpPr>
        <p:spPr bwMode="auto">
          <a:xfrm>
            <a:off x="4476750" y="4260850"/>
            <a:ext cx="247650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226" name="Oval 13"/>
          <p:cNvSpPr>
            <a:spLocks noChangeArrowheads="1"/>
          </p:cNvSpPr>
          <p:nvPr/>
        </p:nvSpPr>
        <p:spPr bwMode="auto">
          <a:xfrm>
            <a:off x="2533650" y="5468938"/>
            <a:ext cx="249238" cy="260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227" name="Oval 14"/>
          <p:cNvSpPr>
            <a:spLocks noChangeArrowheads="1"/>
          </p:cNvSpPr>
          <p:nvPr/>
        </p:nvSpPr>
        <p:spPr bwMode="auto">
          <a:xfrm>
            <a:off x="7264400" y="2873375"/>
            <a:ext cx="247650" cy="2587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2756" y="2827866"/>
            <a:ext cx="1334661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SPOKANE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1334" y="4255911"/>
            <a:ext cx="1043106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YAKIMA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5864" y="5288845"/>
            <a:ext cx="1701941" cy="34471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/>
              <a:t>VANCOUVER</a:t>
            </a: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0800000" flipV="1">
            <a:off x="4198938" y="2212975"/>
            <a:ext cx="869950" cy="563563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3827463" y="2224088"/>
            <a:ext cx="1252537" cy="1106487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5400000">
            <a:off x="3375025" y="2540000"/>
            <a:ext cx="2043113" cy="1389063"/>
          </a:xfrm>
          <a:prstGeom prst="straightConnector1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091113" y="1636713"/>
            <a:ext cx="1693862" cy="1016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Only 3 ways across the Cascades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550" y="6019800"/>
            <a:ext cx="777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Cascade </a:t>
            </a:r>
            <a:r>
              <a:rPr lang="en-US" sz="1200" dirty="0"/>
              <a:t>passes significantly limit east-west travel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In </a:t>
            </a:r>
            <a:r>
              <a:rPr lang="en-US" sz="1200" dirty="0"/>
              <a:t>the winter, only 3 routes cross the cascades: I-90, Highway 2, and State Route 12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ALL </a:t>
            </a:r>
            <a:r>
              <a:rPr lang="en-US" sz="1200" dirty="0"/>
              <a:t>are very prone to avalanche </a:t>
            </a:r>
            <a:r>
              <a:rPr lang="en-US" sz="1200" dirty="0" smtClean="0"/>
              <a:t>danger and have frequent </a:t>
            </a:r>
            <a:r>
              <a:rPr lang="en-US" sz="1200" dirty="0"/>
              <a:t>closings of varying lengths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Which </a:t>
            </a:r>
            <a:r>
              <a:rPr lang="en-US" sz="1200" dirty="0"/>
              <a:t>helps more: information on closures  or solutions to improve reliability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Focus on Two Sample Data Sources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275" y="1489074"/>
            <a:ext cx="8620125" cy="5292726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600" dirty="0" smtClean="0"/>
              <a:t>Estimate </a:t>
            </a:r>
            <a:r>
              <a:rPr lang="en-US" sz="2600" dirty="0" smtClean="0"/>
              <a:t>statewide truck trips required for the operation of industries within Washington State</a:t>
            </a:r>
          </a:p>
          <a:p>
            <a:pPr eaLnBrk="1" hangingPunct="1">
              <a:lnSpc>
                <a:spcPct val="120000"/>
              </a:lnSpc>
            </a:pPr>
            <a:r>
              <a:rPr lang="en-US" sz="2600" dirty="0" smtClean="0"/>
              <a:t>Data-rich </a:t>
            </a:r>
            <a:r>
              <a:rPr lang="en-US" sz="2600" dirty="0" smtClean="0"/>
              <a:t>industry: potato distribution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600" dirty="0" smtClean="0"/>
              <a:t>Idealized case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600" dirty="0" smtClean="0"/>
              <a:t>Information about production,                                processing, demand, distribution,                                capacity ratios</a:t>
            </a:r>
            <a:endParaRPr lang="en-US" sz="2600" dirty="0" smtClean="0"/>
          </a:p>
          <a:p>
            <a:pPr eaLnBrk="1" hangingPunct="1">
              <a:lnSpc>
                <a:spcPct val="120000"/>
              </a:lnSpc>
            </a:pPr>
            <a:r>
              <a:rPr lang="en-US" sz="2600" dirty="0" smtClean="0"/>
              <a:t> Data-poor industry: diesel distribution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600" dirty="0" smtClean="0"/>
              <a:t>Realistic case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600" dirty="0" smtClean="0"/>
              <a:t>Use </a:t>
            </a:r>
            <a:r>
              <a:rPr lang="en-US" sz="2600" dirty="0" smtClean="0"/>
              <a:t>estimated origins &amp;                                                        destinations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600" dirty="0" smtClean="0"/>
              <a:t>How to model flows?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187388"/>
            <a:ext cx="2906713" cy="434498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219030" y="2209800"/>
            <a:ext cx="20288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200" dirty="0"/>
              <a:t>Photo courtesy of WSDOT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Supply 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stages involved, directly or indirectly, in fulfilling a customer request</a:t>
            </a:r>
          </a:p>
          <a:p>
            <a:r>
              <a:rPr lang="en-US" dirty="0" smtClean="0"/>
              <a:t>Includes manufacturers, suppliers, </a:t>
            </a:r>
            <a:r>
              <a:rPr lang="en-US" dirty="0" smtClean="0">
                <a:solidFill>
                  <a:srgbClr val="FF0000"/>
                </a:solidFill>
              </a:rPr>
              <a:t>transporters</a:t>
            </a:r>
            <a:r>
              <a:rPr lang="en-US" dirty="0" smtClean="0"/>
              <a:t>, warehouses, retailers, and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4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3" descr="Potato_Value_Cha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22425" y="1435100"/>
            <a:ext cx="6164263" cy="5194300"/>
          </a:xfr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Details to  be discussed in a later lecture…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otato_Map_WA_Potato_Moveme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3" y="0"/>
            <a:ext cx="7055537" cy="54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54102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</a:rPr>
              <a:t>With this info we can model the routes shipments take, and how they would divert in the case of a </a:t>
            </a:r>
            <a:r>
              <a:rPr lang="en-US" dirty="0" smtClean="0">
                <a:latin typeface="Arial" pitchFamily="34" charset="0"/>
              </a:rPr>
              <a:t>closure</a:t>
            </a:r>
            <a:endParaRPr lang="en-US" dirty="0">
              <a:latin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</a:rPr>
              <a:t>Many </a:t>
            </a:r>
            <a:r>
              <a:rPr lang="en-US" dirty="0">
                <a:latin typeface="Arial" pitchFamily="34" charset="0"/>
              </a:rPr>
              <a:t>trucks are diverted in the case of a cross-Cascades disruption, resulting in a near doubling of trip </a:t>
            </a:r>
            <a:r>
              <a:rPr lang="en-US" dirty="0" smtClean="0">
                <a:latin typeface="Arial" pitchFamily="34" charset="0"/>
              </a:rPr>
              <a:t>lengths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22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Potato Industry Flows: Summary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658938"/>
            <a:ext cx="4559300" cy="4894262"/>
          </a:xfrm>
        </p:spPr>
        <p:txBody>
          <a:bodyPr>
            <a:noAutofit/>
          </a:bodyPr>
          <a:lstStyle/>
          <a:p>
            <a:pPr eaLnBrk="1" hangingPunct="1"/>
            <a:r>
              <a:rPr lang="en-US" sz="2900" dirty="0" smtClean="0"/>
              <a:t>Significant cross-Cascades travel</a:t>
            </a:r>
          </a:p>
          <a:p>
            <a:pPr eaLnBrk="1" hangingPunct="1"/>
            <a:r>
              <a:rPr lang="en-US" sz="2900" dirty="0" smtClean="0"/>
              <a:t>Low profit margins on potato shipments </a:t>
            </a:r>
          </a:p>
          <a:p>
            <a:pPr eaLnBrk="1" hangingPunct="1"/>
            <a:r>
              <a:rPr lang="en-US" sz="2900" dirty="0" smtClean="0"/>
              <a:t>Cannot afford to take detours</a:t>
            </a:r>
          </a:p>
          <a:p>
            <a:pPr eaLnBrk="1" hangingPunct="1"/>
            <a:r>
              <a:rPr lang="en-US" sz="2900" dirty="0" smtClean="0"/>
              <a:t>Waiting or failure to stock products are expensive</a:t>
            </a:r>
          </a:p>
          <a:p>
            <a:pPr eaLnBrk="1" hangingPunct="1"/>
            <a:r>
              <a:rPr lang="en-US" sz="2900" dirty="0" smtClean="0"/>
              <a:t>Very vulnerable to long closures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5538" y="1782763"/>
            <a:ext cx="4003675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3" descr="Diesel_Supply_Cha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22382" r="-22382"/>
          <a:stretch>
            <a:fillRect/>
          </a:stretch>
        </p:blipFill>
        <p:spPr>
          <a:xfrm>
            <a:off x="-787400" y="528638"/>
            <a:ext cx="10720388" cy="5424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Mapping diesel flows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 cstate="print"/>
          <a:srcRect l="2728" t="10590" r="7274" b="11766"/>
          <a:stretch>
            <a:fillRect/>
          </a:stretch>
        </p:blipFill>
        <p:spPr bwMode="auto">
          <a:xfrm>
            <a:off x="76200" y="1333500"/>
            <a:ext cx="5895950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17"/>
          <p:cNvSpPr>
            <a:spLocks noChangeArrowheads="1"/>
          </p:cNvSpPr>
          <p:nvPr/>
        </p:nvSpPr>
        <p:spPr bwMode="auto">
          <a:xfrm>
            <a:off x="76200" y="4732245"/>
            <a:ext cx="1493837" cy="1471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28600" y="4830670"/>
            <a:ext cx="1284287" cy="274637"/>
            <a:chOff x="4836" y="929"/>
            <a:chExt cx="809" cy="173"/>
          </a:xfrm>
        </p:grpSpPr>
        <p:sp>
          <p:nvSpPr>
            <p:cNvPr id="20499" name="Oval 5"/>
            <p:cNvSpPr>
              <a:spLocks noChangeArrowheads="1"/>
            </p:cNvSpPr>
            <p:nvPr/>
          </p:nvSpPr>
          <p:spPr bwMode="auto">
            <a:xfrm>
              <a:off x="4836" y="980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0500" name="Text Box 6"/>
            <p:cNvSpPr txBox="1">
              <a:spLocks noChangeArrowheads="1"/>
            </p:cNvSpPr>
            <p:nvPr/>
          </p:nvSpPr>
          <p:spPr bwMode="auto">
            <a:xfrm>
              <a:off x="4935" y="929"/>
              <a:ext cx="71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1200"/>
                <a:t>terminal racks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28600" y="5159282"/>
            <a:ext cx="668337" cy="274638"/>
            <a:chOff x="4836" y="1121"/>
            <a:chExt cx="421" cy="173"/>
          </a:xfrm>
        </p:grpSpPr>
        <p:sp>
          <p:nvSpPr>
            <p:cNvPr id="20493" name="Line 7"/>
            <p:cNvSpPr>
              <a:spLocks noChangeShapeType="1"/>
            </p:cNvSpPr>
            <p:nvPr/>
          </p:nvSpPr>
          <p:spPr bwMode="auto">
            <a:xfrm flipV="1">
              <a:off x="4836" y="1178"/>
              <a:ext cx="119" cy="93"/>
            </a:xfrm>
            <a:prstGeom prst="line">
              <a:avLst/>
            </a:prstGeom>
            <a:noFill/>
            <a:ln w="25400" cmpd="tri">
              <a:gradFill flip="none" rotWithShape="1">
                <a:gsLst>
                  <a:gs pos="0">
                    <a:srgbClr val="8EFF1D"/>
                  </a:gs>
                  <a:gs pos="80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prstDash val="solid"/>
              <a:round/>
              <a:headEnd/>
              <a:tailEnd type="triangle" w="med" len="med"/>
            </a:ln>
            <a:effectLst>
              <a:outerShdw sx="111000" sy="111000" algn="ctr" rotWithShape="0">
                <a:schemeClr val="tx1">
                  <a:alpha val="40000"/>
                </a:schemeClr>
              </a:outerShdw>
            </a:effectLst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98" name="Text Box 8"/>
            <p:cNvSpPr txBox="1">
              <a:spLocks noChangeArrowheads="1"/>
            </p:cNvSpPr>
            <p:nvPr/>
          </p:nvSpPr>
          <p:spPr bwMode="auto">
            <a:xfrm>
              <a:off x="4935" y="1121"/>
              <a:ext cx="32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1200"/>
                <a:t>truck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28600" y="5487895"/>
            <a:ext cx="858837" cy="274637"/>
            <a:chOff x="4836" y="1288"/>
            <a:chExt cx="541" cy="173"/>
          </a:xfrm>
        </p:grpSpPr>
        <p:sp>
          <p:nvSpPr>
            <p:cNvPr id="20491" name="Line 9"/>
            <p:cNvSpPr>
              <a:spLocks noChangeShapeType="1"/>
            </p:cNvSpPr>
            <p:nvPr/>
          </p:nvSpPr>
          <p:spPr bwMode="auto">
            <a:xfrm flipV="1">
              <a:off x="4836" y="1327"/>
              <a:ext cx="119" cy="93"/>
            </a:xfrm>
            <a:prstGeom prst="line">
              <a:avLst/>
            </a:prstGeom>
            <a:noFill/>
            <a:ln w="25400" cmpd="tri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round/>
              <a:headEnd/>
              <a:tailEnd type="triangle" w="med" len="med"/>
            </a:ln>
            <a:effectLst>
              <a:outerShdw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94" name="Text Box 10"/>
            <p:cNvSpPr txBox="1">
              <a:spLocks noChangeArrowheads="1"/>
            </p:cNvSpPr>
            <p:nvPr/>
          </p:nvSpPr>
          <p:spPr bwMode="auto">
            <a:xfrm>
              <a:off x="4935" y="1288"/>
              <a:ext cx="44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1200" dirty="0"/>
                <a:t>pipeline</a:t>
              </a:r>
            </a:p>
          </p:txBody>
        </p:sp>
      </p:grpSp>
      <p:sp>
        <p:nvSpPr>
          <p:cNvPr id="20489" name="Line 11"/>
          <p:cNvSpPr>
            <a:spLocks noChangeShapeType="1"/>
          </p:cNvSpPr>
          <p:nvPr/>
        </p:nvSpPr>
        <p:spPr bwMode="auto">
          <a:xfrm flipV="1">
            <a:off x="228611" y="5910170"/>
            <a:ext cx="188913" cy="1476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385774" y="5818095"/>
            <a:ext cx="568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200" dirty="0"/>
              <a:t>barge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096000" y="1295400"/>
            <a:ext cx="29718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Long </a:t>
            </a:r>
            <a:r>
              <a:rPr lang="en-US" sz="2000" dirty="0"/>
              <a:t>distance movements </a:t>
            </a:r>
            <a:r>
              <a:rPr lang="en-US" sz="2000" dirty="0" smtClean="0"/>
              <a:t>by barges </a:t>
            </a:r>
            <a:r>
              <a:rPr lang="en-US" sz="2000" dirty="0"/>
              <a:t>and in </a:t>
            </a:r>
            <a:r>
              <a:rPr lang="en-US" sz="2000" dirty="0" smtClean="0"/>
              <a:t>pipelines</a:t>
            </a:r>
          </a:p>
          <a:p>
            <a:pPr lvl="1"/>
            <a:r>
              <a:rPr lang="en-US" sz="1600" dirty="0" smtClean="0"/>
              <a:t>because </a:t>
            </a:r>
            <a:r>
              <a:rPr lang="en-US" sz="1600" dirty="0"/>
              <a:t>of the large volumes and high cost of </a:t>
            </a:r>
            <a:r>
              <a:rPr lang="en-US" sz="1600" dirty="0" smtClean="0"/>
              <a:t>movement</a:t>
            </a:r>
          </a:p>
          <a:p>
            <a:r>
              <a:rPr lang="en-US" sz="2000" dirty="0" smtClean="0"/>
              <a:t>Diesel </a:t>
            </a:r>
            <a:r>
              <a:rPr lang="en-US" sz="2000" dirty="0"/>
              <a:t>is moved </a:t>
            </a:r>
            <a:r>
              <a:rPr lang="en-US" sz="2000" dirty="0" smtClean="0"/>
              <a:t>from terminal distribution points by </a:t>
            </a:r>
            <a:r>
              <a:rPr lang="en-US" sz="2000" dirty="0"/>
              <a:t>truck to local points of sale.</a:t>
            </a:r>
          </a:p>
          <a:p>
            <a:r>
              <a:rPr lang="en-US" sz="2000" dirty="0" smtClean="0"/>
              <a:t>Modeling </a:t>
            </a:r>
            <a:r>
              <a:rPr lang="en-US" sz="2000" dirty="0"/>
              <a:t>the truck movements of diesel as cargo – the green arrows moving away from the red dot terminal </a:t>
            </a:r>
            <a:r>
              <a:rPr lang="en-US" sz="2000" dirty="0" smtClean="0"/>
              <a:t>locations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0" y="11382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21507" name="Picture 3" descr="Diesel_Map_Diesel_Service_Areas.png"/>
          <p:cNvPicPr>
            <a:picLocks noChangeAspect="1"/>
          </p:cNvPicPr>
          <p:nvPr/>
        </p:nvPicPr>
        <p:blipFill rotWithShape="1">
          <a:blip r:embed="rId3" cstate="print"/>
          <a:srcRect t="9142"/>
          <a:stretch/>
        </p:blipFill>
        <p:spPr bwMode="auto">
          <a:xfrm>
            <a:off x="76200" y="1295400"/>
            <a:ext cx="6001776" cy="39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74787" y="2738755"/>
            <a:ext cx="2546531" cy="344710"/>
          </a:xfrm>
          <a:prstGeom prst="rect">
            <a:avLst/>
          </a:prstGeom>
          <a:solidFill>
            <a:schemeClr val="bg1">
              <a:alpha val="23000"/>
            </a:schemeClr>
          </a:solidFill>
          <a:effectLst/>
          <a:scene3d>
            <a:camera prst="orthographicFront">
              <a:rot lat="0" lon="0" rev="4680000"/>
            </a:camera>
            <a:lightRig rig="threePt" dir="t"/>
          </a:scene3d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>
                <a:latin typeface="Arial Rounded MT Bold" pitchFamily="34" charset="0"/>
              </a:rPr>
              <a:t>CASCADES RANGE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Diesel Terminal Service Areas</a:t>
            </a:r>
            <a:endParaRPr lang="en-US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096000" y="1295400"/>
            <a:ext cx="29718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Terminals are the origins in the model </a:t>
            </a:r>
          </a:p>
          <a:p>
            <a:pPr lvl="1"/>
            <a:r>
              <a:rPr lang="en-US" sz="1600" dirty="0" smtClean="0"/>
              <a:t>locations known</a:t>
            </a:r>
          </a:p>
          <a:p>
            <a:r>
              <a:rPr lang="en-US" sz="2000" dirty="0" smtClean="0"/>
              <a:t>Racks/ </a:t>
            </a:r>
            <a:r>
              <a:rPr lang="en-US" sz="2000" dirty="0" err="1" smtClean="0"/>
              <a:t>cardlocks</a:t>
            </a:r>
            <a:r>
              <a:rPr lang="en-US" sz="2000" dirty="0" smtClean="0"/>
              <a:t> (points </a:t>
            </a:r>
            <a:r>
              <a:rPr lang="en-US" sz="2000" dirty="0"/>
              <a:t>of sale of diesel to </a:t>
            </a:r>
            <a:r>
              <a:rPr lang="en-US" sz="2000" dirty="0" smtClean="0"/>
              <a:t>consumers) are the destinations</a:t>
            </a:r>
          </a:p>
          <a:p>
            <a:pPr lvl="1"/>
            <a:r>
              <a:rPr lang="en-US" sz="1600" dirty="0" smtClean="0"/>
              <a:t>Examining not all, but a majority of these facilities</a:t>
            </a:r>
          </a:p>
          <a:p>
            <a:pPr lvl="1"/>
            <a:r>
              <a:rPr lang="en-US" sz="1600" dirty="0" smtClean="0"/>
              <a:t>Locations known</a:t>
            </a:r>
          </a:p>
          <a:p>
            <a:r>
              <a:rPr lang="en-US" sz="2000" dirty="0" smtClean="0"/>
              <a:t>Do </a:t>
            </a:r>
            <a:r>
              <a:rPr lang="en-US" sz="2000" dirty="0"/>
              <a:t>not KNOW which terminals serve which racks but we can make </a:t>
            </a:r>
            <a:r>
              <a:rPr lang="en-US" sz="2000" dirty="0" smtClean="0"/>
              <a:t>assumptions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Diesel_Network_Flow_Map_Pre_Distruption"/>
          <p:cNvPicPr>
            <a:picLocks noChangeAspect="1" noChangeArrowheads="1"/>
          </p:cNvPicPr>
          <p:nvPr/>
        </p:nvPicPr>
        <p:blipFill rotWithShape="1">
          <a:blip r:embed="rId3" cstate="print"/>
          <a:srcRect l="5453" t="6947" r="2728" b="8235"/>
          <a:stretch/>
        </p:blipFill>
        <p:spPr bwMode="auto">
          <a:xfrm>
            <a:off x="304800" y="1706880"/>
            <a:ext cx="5510758" cy="39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2643223"/>
            <a:ext cx="692754" cy="252377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sz="1400" dirty="0"/>
              <a:t>SEATTLE</a:t>
            </a:r>
          </a:p>
        </p:txBody>
      </p:sp>
      <p:sp>
        <p:nvSpPr>
          <p:cNvPr id="22534" name="Oval 3"/>
          <p:cNvSpPr>
            <a:spLocks noChangeAspect="1" noChangeArrowheads="1"/>
          </p:cNvSpPr>
          <p:nvPr/>
        </p:nvSpPr>
        <p:spPr bwMode="auto">
          <a:xfrm>
            <a:off x="1828800" y="3032760"/>
            <a:ext cx="130470" cy="13716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535" name="Oval 4"/>
          <p:cNvSpPr>
            <a:spLocks noChangeAspect="1" noChangeArrowheads="1"/>
          </p:cNvSpPr>
          <p:nvPr/>
        </p:nvSpPr>
        <p:spPr bwMode="auto">
          <a:xfrm>
            <a:off x="2994944" y="4038600"/>
            <a:ext cx="130469" cy="13716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536" name="Oval 5"/>
          <p:cNvSpPr>
            <a:spLocks noChangeAspect="1" noChangeArrowheads="1"/>
          </p:cNvSpPr>
          <p:nvPr/>
        </p:nvSpPr>
        <p:spPr bwMode="auto">
          <a:xfrm>
            <a:off x="1581181" y="4953000"/>
            <a:ext cx="131306" cy="13716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537" name="Oval 6"/>
          <p:cNvSpPr>
            <a:spLocks noChangeAspect="1" noChangeArrowheads="1"/>
          </p:cNvSpPr>
          <p:nvPr/>
        </p:nvSpPr>
        <p:spPr bwMode="auto">
          <a:xfrm>
            <a:off x="5009097" y="2994978"/>
            <a:ext cx="131269" cy="13716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66566" y="2871823"/>
            <a:ext cx="786434" cy="252377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sz="1400" dirty="0"/>
              <a:t>SPOKANE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77927" y="4244622"/>
            <a:ext cx="667299" cy="252377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sz="1400" dirty="0"/>
              <a:t>YAKIMA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3132138"/>
            <a:ext cx="2546531" cy="344710"/>
          </a:xfrm>
          <a:prstGeom prst="rect">
            <a:avLst/>
          </a:prstGeom>
          <a:solidFill>
            <a:schemeClr val="bg1">
              <a:alpha val="23000"/>
            </a:schemeClr>
          </a:solidFill>
          <a:effectLst/>
          <a:scene3d>
            <a:camera prst="orthographicFront">
              <a:rot lat="0" lon="0" rev="4680000"/>
            </a:camera>
            <a:lightRig rig="threePt" dir="t"/>
          </a:scene3d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dirty="0">
                <a:latin typeface="Arial Rounded MT Bold" pitchFamily="34" charset="0"/>
              </a:rPr>
              <a:t>CASCADES RANGE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435" y="4691327"/>
            <a:ext cx="1023293" cy="252377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lIns="45720" tIns="18288" rIns="45720" bIns="18288">
            <a:spAutoFit/>
          </a:bodyPr>
          <a:lstStyle/>
          <a:p>
            <a:pPr>
              <a:defRPr/>
            </a:pPr>
            <a:r>
              <a:rPr lang="en-US" sz="1400" dirty="0"/>
              <a:t>VANCOUVER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8575" y="228600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Diesel Network Flow-Map: </a:t>
            </a:r>
          </a:p>
          <a:p>
            <a:r>
              <a:rPr lang="en-US" dirty="0" smtClean="0"/>
              <a:t>Pre-Disruption</a:t>
            </a:r>
            <a:endParaRPr lang="en-US" dirty="0" smtClean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815558" y="1600200"/>
            <a:ext cx="3176042" cy="518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Assume racks </a:t>
            </a:r>
            <a:r>
              <a:rPr lang="en-US" sz="2000" dirty="0"/>
              <a:t>are served by the closest </a:t>
            </a:r>
            <a:r>
              <a:rPr lang="en-US" sz="2000" dirty="0" smtClean="0"/>
              <a:t>terminal</a:t>
            </a:r>
            <a:endParaRPr lang="en-US" sz="2000" dirty="0"/>
          </a:p>
          <a:p>
            <a:pPr lvl="1"/>
            <a:r>
              <a:rPr lang="en-US" sz="1600" dirty="0" smtClean="0"/>
              <a:t>can </a:t>
            </a:r>
            <a:r>
              <a:rPr lang="en-US" sz="1600" dirty="0"/>
              <a:t>identify </a:t>
            </a:r>
            <a:r>
              <a:rPr lang="en-US" sz="1600" dirty="0" smtClean="0"/>
              <a:t>shortest path</a:t>
            </a:r>
          </a:p>
          <a:p>
            <a:pPr lvl="1"/>
            <a:r>
              <a:rPr lang="en-US" sz="1600" dirty="0" smtClean="0"/>
              <a:t>reasonable </a:t>
            </a:r>
            <a:r>
              <a:rPr lang="en-US" sz="1600" dirty="0"/>
              <a:t>since the product quality is relatively consistent </a:t>
            </a:r>
            <a:r>
              <a:rPr lang="en-US" sz="1600" dirty="0" smtClean="0"/>
              <a:t>&amp; </a:t>
            </a:r>
            <a:r>
              <a:rPr lang="en-US" sz="1600" dirty="0"/>
              <a:t>costs are directly tied to traveled </a:t>
            </a:r>
            <a:r>
              <a:rPr lang="en-US" sz="1600" dirty="0" smtClean="0"/>
              <a:t>distance</a:t>
            </a:r>
            <a:endParaRPr lang="en-US" sz="1600" dirty="0"/>
          </a:p>
          <a:p>
            <a:r>
              <a:rPr lang="en-US" sz="2000" dirty="0" smtClean="0"/>
              <a:t>Link </a:t>
            </a:r>
            <a:r>
              <a:rPr lang="en-US" sz="2000" dirty="0"/>
              <a:t>widths represent the number of OD pairs that would use a link </a:t>
            </a:r>
            <a:endParaRPr lang="en-US" sz="2000" dirty="0" smtClean="0"/>
          </a:p>
          <a:p>
            <a:pPr lvl="1"/>
            <a:r>
              <a:rPr lang="en-US" sz="1600" dirty="0" smtClean="0">
                <a:sym typeface="Wingdings" pitchFamily="2" charset="2"/>
              </a:rPr>
              <a:t>not weighted by volume, not enough information</a:t>
            </a:r>
          </a:p>
          <a:p>
            <a:pPr lvl="1"/>
            <a:r>
              <a:rPr lang="en-US" sz="1600" dirty="0" smtClean="0">
                <a:sym typeface="Wingdings" pitchFamily="2" charset="2"/>
              </a:rPr>
              <a:t>useful on a strategic level: some routes heavily used, other pieces of infrastructure do not matter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Picture 68.png"/>
          <p:cNvPicPr>
            <a:picLocks noChangeAspect="1"/>
          </p:cNvPicPr>
          <p:nvPr/>
        </p:nvPicPr>
        <p:blipFill rotWithShape="1">
          <a:blip r:embed="rId3" cstate="print"/>
          <a:srcRect t="6652" b="3860"/>
          <a:stretch/>
        </p:blipFill>
        <p:spPr bwMode="auto">
          <a:xfrm>
            <a:off x="76200" y="1402080"/>
            <a:ext cx="6044063" cy="39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8575" y="228600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Diesel Network Flow-Map</a:t>
            </a:r>
            <a:endParaRPr 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15558" y="1600200"/>
            <a:ext cx="3176042" cy="518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Adding a </a:t>
            </a:r>
            <a:r>
              <a:rPr lang="en-US" sz="2000" dirty="0" smtClean="0"/>
              <a:t>cross-Cascades </a:t>
            </a:r>
            <a:r>
              <a:rPr lang="en-US" sz="2000" dirty="0"/>
              <a:t>disruption has less impact </a:t>
            </a:r>
            <a:r>
              <a:rPr lang="en-US" sz="2000" dirty="0" smtClean="0"/>
              <a:t>here (compared to potato distribution)</a:t>
            </a:r>
            <a:endParaRPr lang="en-US" sz="2000" dirty="0"/>
          </a:p>
          <a:p>
            <a:r>
              <a:rPr lang="en-US" sz="2000" dirty="0"/>
              <a:t>Only 1 rack in the base case is served by a terminal that would require cross-cascades </a:t>
            </a:r>
            <a:r>
              <a:rPr lang="en-US" sz="2000" dirty="0" smtClean="0"/>
              <a:t>travel</a:t>
            </a:r>
          </a:p>
          <a:p>
            <a:pPr lvl="1"/>
            <a:r>
              <a:rPr lang="en-US" sz="1600" dirty="0" smtClean="0"/>
              <a:t>that </a:t>
            </a:r>
            <a:r>
              <a:rPr lang="en-US" sz="1600" dirty="0"/>
              <a:t>rack could easily switch </a:t>
            </a:r>
            <a:r>
              <a:rPr lang="en-US" sz="1600" dirty="0" smtClean="0"/>
              <a:t>terminals</a:t>
            </a:r>
            <a:endParaRPr lang="en-US" sz="2000" dirty="0"/>
          </a:p>
          <a:p>
            <a:r>
              <a:rPr lang="en-US" sz="2000" dirty="0"/>
              <a:t>Increased by 13.3 minutes per trip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Diesel Industry Flows: Summary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275" y="1557338"/>
            <a:ext cx="4559300" cy="354806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Minimal cross-Cascades travel</a:t>
            </a:r>
          </a:p>
          <a:p>
            <a:pPr eaLnBrk="1" hangingPunct="1"/>
            <a:r>
              <a:rPr lang="en-US" dirty="0" smtClean="0"/>
              <a:t>Multimodal network avoids mountain passes</a:t>
            </a:r>
          </a:p>
          <a:p>
            <a:pPr eaLnBrk="1" hangingPunct="1"/>
            <a:r>
              <a:rPr lang="en-US" dirty="0" smtClean="0"/>
              <a:t>Distributed terminals provide buffers</a:t>
            </a:r>
          </a:p>
          <a:p>
            <a:pPr eaLnBrk="1" hangingPunct="1"/>
            <a:r>
              <a:rPr lang="en-US" dirty="0" smtClean="0"/>
              <a:t>Can estimate network segment importance using known information…</a:t>
            </a:r>
          </a:p>
          <a:p>
            <a:pPr eaLnBrk="1" hangingPunct="1"/>
            <a:r>
              <a:rPr lang="en-US" dirty="0" smtClean="0"/>
              <a:t>BUT cannot assess flows because of lack of information</a:t>
            </a:r>
          </a:p>
          <a:p>
            <a:pPr lvl="1" eaLnBrk="1" hangingPunct="1">
              <a:lnSpc>
                <a:spcPct val="80000"/>
              </a:lnSpc>
            </a:pPr>
            <a:endParaRPr lang="en-US" dirty="0" smtClean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5538" y="1782763"/>
            <a:ext cx="4003675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66712" y="5105400"/>
            <a:ext cx="86248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500" b="1" dirty="0">
                <a:sym typeface="Wingdings" pitchFamily="2" charset="2"/>
              </a:rPr>
              <a:t>D</a:t>
            </a:r>
            <a:r>
              <a:rPr lang="en-US" sz="2500" b="1" dirty="0"/>
              <a:t>iesel is a higher-value industry,  but potatoes are more sensitive to road network disruptions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500" dirty="0" smtClean="0"/>
              <a:t>Diesel </a:t>
            </a:r>
            <a:r>
              <a:rPr lang="en-US" sz="2500" dirty="0"/>
              <a:t>distribution is </a:t>
            </a:r>
            <a:r>
              <a:rPr lang="en-US" sz="2500" b="1" i="1" dirty="0"/>
              <a:t>HIGHLY </a:t>
            </a:r>
            <a:r>
              <a:rPr lang="en-US" sz="2500" dirty="0"/>
              <a:t>vulnerable to pipeline and/or barge </a:t>
            </a:r>
            <a:r>
              <a:rPr lang="en-US" sz="2500" dirty="0" smtClean="0"/>
              <a:t>disruption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care about supply chains?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Supply chains represent the decision making entities in goods movement</a:t>
            </a:r>
          </a:p>
          <a:p>
            <a:r>
              <a:rPr lang="en-US" dirty="0" smtClean="0"/>
              <a:t>Their collective decision making creates the activity of the freight transportation system</a:t>
            </a:r>
          </a:p>
          <a:p>
            <a:r>
              <a:rPr lang="en-US" dirty="0" smtClean="0"/>
              <a:t>To understand how things might change with changing conditions, we need to understand their logic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parallel in passenger transportation?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decision making unit?</a:t>
            </a:r>
          </a:p>
          <a:p>
            <a:r>
              <a:rPr lang="en-US" dirty="0" smtClean="0"/>
              <a:t>What do we do to try to understand their logic?</a:t>
            </a:r>
          </a:p>
          <a:p>
            <a:r>
              <a:rPr lang="en-US" dirty="0" smtClean="0"/>
              <a:t>What tools do we use to estimate their behavior?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How does REI get goods to market?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33400" y="2209800"/>
            <a:ext cx="1066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Asian </a:t>
            </a:r>
          </a:p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Factories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1600200" y="2667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048000" y="2171700"/>
            <a:ext cx="1219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West Coast</a:t>
            </a:r>
          </a:p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Port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267200" y="2667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181600" y="2209800"/>
            <a:ext cx="1295400" cy="952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Distribution </a:t>
            </a:r>
          </a:p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Center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7467600" y="2209800"/>
            <a:ext cx="1219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Destination </a:t>
            </a:r>
          </a:p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Store</a:t>
            </a:r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6477000" y="2667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00200" y="3810000"/>
            <a:ext cx="1593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>
                <a:latin typeface="Arial" charset="0"/>
                <a:cs typeface="Arial" charset="0"/>
              </a:rPr>
              <a:t>Container on </a:t>
            </a:r>
          </a:p>
          <a:p>
            <a:pPr algn="l" eaLnBrk="1" hangingPunct="1"/>
            <a:r>
              <a:rPr lang="en-US">
                <a:latin typeface="Arial" charset="0"/>
                <a:cs typeface="Arial" charset="0"/>
              </a:rPr>
              <a:t>marine vessel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343400" y="3810000"/>
            <a:ext cx="1111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Drayage 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truck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6400800" y="3810000"/>
            <a:ext cx="1200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Short or</a:t>
            </a:r>
          </a:p>
          <a:p>
            <a:pPr eaLnBrk="1" hangingPunct="1"/>
            <a:r>
              <a:rPr lang="en-US">
                <a:latin typeface="Arial" charset="0"/>
                <a:cs typeface="Arial" charset="0"/>
              </a:rPr>
              <a:t>Long-haul</a:t>
            </a:r>
          </a:p>
          <a:p>
            <a:pPr eaLnBrk="1" hangingPunct="1"/>
            <a:r>
              <a:rPr lang="en-US">
                <a:latin typeface="Arial" charset="0"/>
                <a:cs typeface="Arial" charset="0"/>
              </a:rPr>
              <a:t>truck</a:t>
            </a:r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V="1">
            <a:off x="2209800" y="3200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V="1">
            <a:off x="4800600" y="3276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V="1">
            <a:off x="6934200" y="3276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observe the effects of changing supply chains?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/>
              <a:t>Warehouse sizes</a:t>
            </a:r>
            <a:endParaRPr lang="en-US" sz="33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057400"/>
            <a:ext cx="67953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b="1" dirty="0"/>
              <a:t>Warehousing Location Quotients by </a:t>
            </a:r>
            <a:r>
              <a:rPr lang="cs-CZ" sz="3600" b="1" dirty="0" smtClean="0"/>
              <a:t>State</a:t>
            </a:r>
            <a:endParaRPr lang="en-US" sz="3600" dirty="0"/>
          </a:p>
        </p:txBody>
      </p:sp>
      <p:pic>
        <p:nvPicPr>
          <p:cNvPr id="2050" name="Picture 2" descr="00Location_Quoti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85725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410200"/>
            <a:ext cx="622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/>
              <a:t>1998 and 2006 (Source: U.S. Census County Business Patterns)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container vessels</a:t>
            </a:r>
          </a:p>
          <a:p>
            <a:pPr lvl="1"/>
            <a:r>
              <a:rPr lang="en-US" dirty="0" smtClean="0"/>
              <a:t>Expansion of Panama Canal</a:t>
            </a:r>
          </a:p>
          <a:p>
            <a:r>
              <a:rPr lang="en-US" dirty="0" smtClean="0"/>
              <a:t>4 corners import strategy</a:t>
            </a:r>
          </a:p>
          <a:p>
            <a:pPr lvl="1"/>
            <a:r>
              <a:rPr lang="en-US" dirty="0" smtClean="0"/>
              <a:t>Use of multiple distribution centers</a:t>
            </a:r>
          </a:p>
          <a:p>
            <a:r>
              <a:rPr lang="en-US" dirty="0" smtClean="0"/>
              <a:t>Mode shifting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Obtaining information</a:t>
            </a:r>
          </a:p>
          <a:p>
            <a:pPr lvl="1"/>
            <a:r>
              <a:rPr lang="en-US" dirty="0" smtClean="0"/>
              <a:t>How  do we know what moves around, when it moves, and where it goes?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1072</Words>
  <Application>Microsoft Office PowerPoint</Application>
  <PresentationFormat>On-screen Show (4:3)</PresentationFormat>
  <Paragraphs>197</Paragraphs>
  <Slides>28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Role of Supply Chains</vt:lpstr>
      <vt:lpstr>What is a Supply Chain</vt:lpstr>
      <vt:lpstr>Why do we care about supply chains?</vt:lpstr>
      <vt:lpstr>What is the parallel in passenger transportation?</vt:lpstr>
      <vt:lpstr>How does REI get goods to market?</vt:lpstr>
      <vt:lpstr>How do we observe the effects of changing supply chains?  Warehouse sizes</vt:lpstr>
      <vt:lpstr>Warehousing Location Quotients by State</vt:lpstr>
      <vt:lpstr>Other trends</vt:lpstr>
      <vt:lpstr>Challenges</vt:lpstr>
      <vt:lpstr>Freight Traffic Data</vt:lpstr>
      <vt:lpstr>Commodity Flow Data</vt:lpstr>
      <vt:lpstr>Potential solutions</vt:lpstr>
      <vt:lpstr>Example of Investigating Current  Supply Chain Issues  Estimating Freight Flows in WA State:   Case studies in data-poor and data-rich environments</vt:lpstr>
      <vt:lpstr>Research Problem</vt:lpstr>
      <vt:lpstr>State of Freight Modeling</vt:lpstr>
      <vt:lpstr>Project Scope</vt:lpstr>
      <vt:lpstr>Washington State Topography</vt:lpstr>
      <vt:lpstr>Washington State Infrastructure</vt:lpstr>
      <vt:lpstr>Focus on Two Sample Data Sources</vt:lpstr>
      <vt:lpstr>Details to  be discussed in a later lecture…</vt:lpstr>
      <vt:lpstr>PowerPoint Presentation</vt:lpstr>
      <vt:lpstr>Potato Industry Flows: Summary</vt:lpstr>
      <vt:lpstr>PowerPoint Presentation</vt:lpstr>
      <vt:lpstr>Mapping diesel flows</vt:lpstr>
      <vt:lpstr>PowerPoint Presentation</vt:lpstr>
      <vt:lpstr>PowerPoint Presentation</vt:lpstr>
      <vt:lpstr>PowerPoint Presentation</vt:lpstr>
      <vt:lpstr>Diesel Industry Flows: Summary</vt:lpstr>
    </vt:vector>
  </TitlesOfParts>
  <Company>LENOVO CUSTOMER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Supply Chains</dc:title>
  <dc:creator>LENOVO USER</dc:creator>
  <cp:lastModifiedBy>Kelly Pitera</cp:lastModifiedBy>
  <cp:revision>17</cp:revision>
  <dcterms:created xsi:type="dcterms:W3CDTF">2012-01-12T18:56:56Z</dcterms:created>
  <dcterms:modified xsi:type="dcterms:W3CDTF">2012-12-10T18:42:32Z</dcterms:modified>
</cp:coreProperties>
</file>